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58" r:id="rId5"/>
    <p:sldId id="259" r:id="rId6"/>
    <p:sldId id="260" r:id="rId7"/>
    <p:sldId id="268" r:id="rId8"/>
    <p:sldId id="261" r:id="rId9"/>
    <p:sldId id="269" r:id="rId10"/>
    <p:sldId id="266" r:id="rId11"/>
    <p:sldId id="262" r:id="rId12"/>
    <p:sldId id="263" r:id="rId13"/>
    <p:sldId id="267" r:id="rId14"/>
    <p:sldId id="270" r:id="rId15"/>
    <p:sldId id="264" r:id="rId1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15" d="100"/>
          <a:sy n="115" d="100"/>
        </p:scale>
        <p:origin x="31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F1B07C0-633F-4653-AC91-0AB83952AC39}" type="datetimeFigureOut">
              <a:rPr lang="en-US" smtClean="0"/>
              <a:t>1/16/2019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D46623-C34D-4B2C-BEF2-8EB426E982AD}" type="slidenum">
              <a:rPr lang="en-US" smtClean="0"/>
              <a:t>‹#›</a:t>
            </a:fld>
            <a:endParaRPr lang="en-US" dirty="0"/>
          </a:p>
        </p:txBody>
      </p:sp>
    </p:spTree>
    <p:extLst>
      <p:ext uri="{BB962C8B-B14F-4D97-AF65-F5344CB8AC3E}">
        <p14:creationId xmlns:p14="http://schemas.microsoft.com/office/powerpoint/2010/main" val="3196592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1B07C0-633F-4653-AC91-0AB83952AC39}" type="datetimeFigureOut">
              <a:rPr lang="en-US" smtClean="0"/>
              <a:t>1/16/2019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D46623-C34D-4B2C-BEF2-8EB426E982AD}" type="slidenum">
              <a:rPr lang="en-US" smtClean="0"/>
              <a:t>‹#›</a:t>
            </a:fld>
            <a:endParaRPr lang="en-US" dirty="0"/>
          </a:p>
        </p:txBody>
      </p:sp>
    </p:spTree>
    <p:extLst>
      <p:ext uri="{BB962C8B-B14F-4D97-AF65-F5344CB8AC3E}">
        <p14:creationId xmlns:p14="http://schemas.microsoft.com/office/powerpoint/2010/main" val="71635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1B07C0-633F-4653-AC91-0AB83952AC39}" type="datetimeFigureOut">
              <a:rPr lang="en-US" smtClean="0"/>
              <a:t>1/16/2019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D46623-C34D-4B2C-BEF2-8EB426E982AD}" type="slidenum">
              <a:rPr lang="en-US" smtClean="0"/>
              <a:t>‹#›</a:t>
            </a:fld>
            <a:endParaRPr lang="en-US" dirty="0"/>
          </a:p>
        </p:txBody>
      </p:sp>
    </p:spTree>
    <p:extLst>
      <p:ext uri="{BB962C8B-B14F-4D97-AF65-F5344CB8AC3E}">
        <p14:creationId xmlns:p14="http://schemas.microsoft.com/office/powerpoint/2010/main" val="1928136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1B07C0-633F-4653-AC91-0AB83952AC39}" type="datetimeFigureOut">
              <a:rPr lang="en-US" smtClean="0"/>
              <a:t>1/16/2019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D46623-C34D-4B2C-BEF2-8EB426E982AD}" type="slidenum">
              <a:rPr lang="en-US" smtClean="0"/>
              <a:t>‹#›</a:t>
            </a:fld>
            <a:endParaRPr lang="en-US" dirty="0"/>
          </a:p>
        </p:txBody>
      </p:sp>
    </p:spTree>
    <p:extLst>
      <p:ext uri="{BB962C8B-B14F-4D97-AF65-F5344CB8AC3E}">
        <p14:creationId xmlns:p14="http://schemas.microsoft.com/office/powerpoint/2010/main" val="976879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1B07C0-633F-4653-AC91-0AB83952AC39}" type="datetimeFigureOut">
              <a:rPr lang="en-US" smtClean="0"/>
              <a:t>1/16/2019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D46623-C34D-4B2C-BEF2-8EB426E982AD}" type="slidenum">
              <a:rPr lang="en-US" smtClean="0"/>
              <a:t>‹#›</a:t>
            </a:fld>
            <a:endParaRPr lang="en-US" dirty="0"/>
          </a:p>
        </p:txBody>
      </p:sp>
    </p:spTree>
    <p:extLst>
      <p:ext uri="{BB962C8B-B14F-4D97-AF65-F5344CB8AC3E}">
        <p14:creationId xmlns:p14="http://schemas.microsoft.com/office/powerpoint/2010/main" val="2223564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F1B07C0-633F-4653-AC91-0AB83952AC39}" type="datetimeFigureOut">
              <a:rPr lang="en-US" smtClean="0"/>
              <a:t>1/16/2019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1D46623-C34D-4B2C-BEF2-8EB426E982AD}" type="slidenum">
              <a:rPr lang="en-US" smtClean="0"/>
              <a:t>‹#›</a:t>
            </a:fld>
            <a:endParaRPr lang="en-US" dirty="0"/>
          </a:p>
        </p:txBody>
      </p:sp>
    </p:spTree>
    <p:extLst>
      <p:ext uri="{BB962C8B-B14F-4D97-AF65-F5344CB8AC3E}">
        <p14:creationId xmlns:p14="http://schemas.microsoft.com/office/powerpoint/2010/main" val="396916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F1B07C0-633F-4653-AC91-0AB83952AC39}" type="datetimeFigureOut">
              <a:rPr lang="en-US" smtClean="0"/>
              <a:t>1/16/2019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1D46623-C34D-4B2C-BEF2-8EB426E982AD}" type="slidenum">
              <a:rPr lang="en-US" smtClean="0"/>
              <a:t>‹#›</a:t>
            </a:fld>
            <a:endParaRPr lang="en-US" dirty="0"/>
          </a:p>
        </p:txBody>
      </p:sp>
    </p:spTree>
    <p:extLst>
      <p:ext uri="{BB962C8B-B14F-4D97-AF65-F5344CB8AC3E}">
        <p14:creationId xmlns:p14="http://schemas.microsoft.com/office/powerpoint/2010/main" val="3524347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F1B07C0-633F-4653-AC91-0AB83952AC39}" type="datetimeFigureOut">
              <a:rPr lang="en-US" smtClean="0"/>
              <a:t>1/16/2019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1D46623-C34D-4B2C-BEF2-8EB426E982AD}" type="slidenum">
              <a:rPr lang="en-US" smtClean="0"/>
              <a:t>‹#›</a:t>
            </a:fld>
            <a:endParaRPr lang="en-US" dirty="0"/>
          </a:p>
        </p:txBody>
      </p:sp>
    </p:spTree>
    <p:extLst>
      <p:ext uri="{BB962C8B-B14F-4D97-AF65-F5344CB8AC3E}">
        <p14:creationId xmlns:p14="http://schemas.microsoft.com/office/powerpoint/2010/main" val="1232732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1B07C0-633F-4653-AC91-0AB83952AC39}" type="datetimeFigureOut">
              <a:rPr lang="en-US" smtClean="0"/>
              <a:t>1/16/2019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1D46623-C34D-4B2C-BEF2-8EB426E982AD}" type="slidenum">
              <a:rPr lang="en-US" smtClean="0"/>
              <a:t>‹#›</a:t>
            </a:fld>
            <a:endParaRPr lang="en-US" dirty="0"/>
          </a:p>
        </p:txBody>
      </p:sp>
    </p:spTree>
    <p:extLst>
      <p:ext uri="{BB962C8B-B14F-4D97-AF65-F5344CB8AC3E}">
        <p14:creationId xmlns:p14="http://schemas.microsoft.com/office/powerpoint/2010/main" val="3968486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F1B07C0-633F-4653-AC91-0AB83952AC39}" type="datetimeFigureOut">
              <a:rPr lang="en-US" smtClean="0"/>
              <a:t>1/16/2019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1D46623-C34D-4B2C-BEF2-8EB426E982AD}" type="slidenum">
              <a:rPr lang="en-US" smtClean="0"/>
              <a:t>‹#›</a:t>
            </a:fld>
            <a:endParaRPr lang="en-US" dirty="0"/>
          </a:p>
        </p:txBody>
      </p:sp>
    </p:spTree>
    <p:extLst>
      <p:ext uri="{BB962C8B-B14F-4D97-AF65-F5344CB8AC3E}">
        <p14:creationId xmlns:p14="http://schemas.microsoft.com/office/powerpoint/2010/main" val="2197533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F1B07C0-633F-4653-AC91-0AB83952AC39}" type="datetimeFigureOut">
              <a:rPr lang="en-US" smtClean="0"/>
              <a:t>1/16/2019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1D46623-C34D-4B2C-BEF2-8EB426E982AD}" type="slidenum">
              <a:rPr lang="en-US" smtClean="0"/>
              <a:t>‹#›</a:t>
            </a:fld>
            <a:endParaRPr lang="en-US" dirty="0"/>
          </a:p>
        </p:txBody>
      </p:sp>
    </p:spTree>
    <p:extLst>
      <p:ext uri="{BB962C8B-B14F-4D97-AF65-F5344CB8AC3E}">
        <p14:creationId xmlns:p14="http://schemas.microsoft.com/office/powerpoint/2010/main" val="264814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1B07C0-633F-4653-AC91-0AB83952AC39}" type="datetimeFigureOut">
              <a:rPr lang="en-US" smtClean="0"/>
              <a:t>1/16/2019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D46623-C34D-4B2C-BEF2-8EB426E982AD}" type="slidenum">
              <a:rPr lang="en-US" smtClean="0"/>
              <a:t>‹#›</a:t>
            </a:fld>
            <a:endParaRPr lang="en-US" dirty="0"/>
          </a:p>
        </p:txBody>
      </p:sp>
    </p:spTree>
    <p:extLst>
      <p:ext uri="{BB962C8B-B14F-4D97-AF65-F5344CB8AC3E}">
        <p14:creationId xmlns:p14="http://schemas.microsoft.com/office/powerpoint/2010/main" val="1794871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South Carolina Department of Motor Vehicles</a:t>
            </a:r>
            <a:endParaRPr lang="en-US" dirty="0"/>
          </a:p>
        </p:txBody>
      </p:sp>
      <p:sp>
        <p:nvSpPr>
          <p:cNvPr id="3" name="Subtitle 2"/>
          <p:cNvSpPr>
            <a:spLocks noGrp="1"/>
          </p:cNvSpPr>
          <p:nvPr>
            <p:ph type="subTitle" idx="1"/>
          </p:nvPr>
        </p:nvSpPr>
        <p:spPr/>
        <p:txBody>
          <a:bodyPr/>
          <a:lstStyle/>
          <a:p>
            <a:r>
              <a:rPr lang="en-US" dirty="0"/>
              <a:t>FY 2019-20 Budget Hearing</a:t>
            </a:r>
          </a:p>
        </p:txBody>
      </p:sp>
    </p:spTree>
    <p:extLst>
      <p:ext uri="{BB962C8B-B14F-4D97-AF65-F5344CB8AC3E}">
        <p14:creationId xmlns:p14="http://schemas.microsoft.com/office/powerpoint/2010/main" val="3768496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Capital Budget Requests</a:t>
            </a:r>
          </a:p>
        </p:txBody>
      </p:sp>
      <p:sp>
        <p:nvSpPr>
          <p:cNvPr id="3" name="Content Placeholder 2"/>
          <p:cNvSpPr>
            <a:spLocks noGrp="1"/>
          </p:cNvSpPr>
          <p:nvPr>
            <p:ph idx="1"/>
          </p:nvPr>
        </p:nvSpPr>
        <p:spPr/>
        <p:txBody>
          <a:bodyPr>
            <a:normAutofit/>
          </a:bodyPr>
          <a:lstStyle/>
          <a:p>
            <a:r>
              <a:rPr lang="en-US" dirty="0" smtClean="0"/>
              <a:t>Roof Replacements - $198,000 (6</a:t>
            </a:r>
            <a:r>
              <a:rPr lang="en-US" baseline="30000" dirty="0" smtClean="0"/>
              <a:t>th</a:t>
            </a:r>
            <a:r>
              <a:rPr lang="en-US" dirty="0" smtClean="0"/>
              <a:t> Priority)</a:t>
            </a:r>
          </a:p>
          <a:p>
            <a:pPr lvl="1" algn="just">
              <a:buFont typeface="Wingdings" panose="05000000000000000000" pitchFamily="2" charset="2"/>
              <a:buChar char="Ø"/>
            </a:pPr>
            <a:r>
              <a:rPr lang="en-US" sz="2000" dirty="0"/>
              <a:t>Due to the age of </a:t>
            </a:r>
            <a:r>
              <a:rPr lang="en-US" sz="2000" dirty="0" smtClean="0"/>
              <a:t>roofs </a:t>
            </a:r>
            <a:r>
              <a:rPr lang="en-US" sz="2000" dirty="0"/>
              <a:t>on several </a:t>
            </a:r>
            <a:r>
              <a:rPr lang="en-US" sz="2000" dirty="0" smtClean="0"/>
              <a:t>DMV Field Offices </a:t>
            </a:r>
            <a:r>
              <a:rPr lang="en-US" sz="2000" dirty="0"/>
              <a:t>and </a:t>
            </a:r>
            <a:r>
              <a:rPr lang="en-US" sz="2000" dirty="0" smtClean="0"/>
              <a:t>recent </a:t>
            </a:r>
            <a:r>
              <a:rPr lang="en-US" sz="2000" dirty="0"/>
              <a:t>damages from Hurricane Florence, we are requesting $198,000 to replace roofs on </a:t>
            </a:r>
            <a:r>
              <a:rPr lang="en-US" sz="2000" dirty="0" smtClean="0"/>
              <a:t>these SCDMV facilities: Charleston-Leeds Avenue, Conway, Kingstree, Lake City, and Newberry.</a:t>
            </a:r>
          </a:p>
          <a:p>
            <a:pPr lvl="1" algn="just">
              <a:buFont typeface="Wingdings" panose="05000000000000000000" pitchFamily="2" charset="2"/>
              <a:buChar char="Ø"/>
            </a:pPr>
            <a:r>
              <a:rPr lang="en-US" sz="2000" dirty="0"/>
              <a:t>The SCDMV has 66 Field Offices statewide.  The average age of our Field Offices is 37 years old.  The structures are aged and in desperate need of renovations.  Several of our Field Offices have roofs that have been patched several </a:t>
            </a:r>
            <a:r>
              <a:rPr lang="en-US" sz="2000" dirty="0" smtClean="0"/>
              <a:t>times </a:t>
            </a:r>
            <a:r>
              <a:rPr lang="en-US" sz="2000" dirty="0"/>
              <a:t>and </a:t>
            </a:r>
            <a:r>
              <a:rPr lang="en-US" sz="2000" dirty="0" smtClean="0"/>
              <a:t>need total </a:t>
            </a:r>
            <a:r>
              <a:rPr lang="en-US" sz="2000" dirty="0"/>
              <a:t>roof replacement.  </a:t>
            </a:r>
            <a:endParaRPr lang="en-US" sz="2000" dirty="0" smtClean="0"/>
          </a:p>
          <a:p>
            <a:pPr lvl="1" algn="just">
              <a:buFont typeface="Wingdings" panose="05000000000000000000" pitchFamily="2" charset="2"/>
              <a:buChar char="Ø"/>
            </a:pPr>
            <a:r>
              <a:rPr lang="en-US" sz="2000" dirty="0" smtClean="0"/>
              <a:t>DMV </a:t>
            </a:r>
            <a:r>
              <a:rPr lang="en-US" sz="2000" dirty="0"/>
              <a:t>is requesting funding to replace the worn out asphalt shingle roofs with metal roofs</a:t>
            </a:r>
            <a:r>
              <a:rPr lang="en-US" sz="2000" dirty="0" smtClean="0"/>
              <a:t>. </a:t>
            </a:r>
            <a:r>
              <a:rPr lang="en-US" sz="2000" dirty="0"/>
              <a:t>Although the cost of metal roofing is higher than asphalt shingles, the metal roof provides approximately 40 additional years to the </a:t>
            </a:r>
            <a:r>
              <a:rPr lang="en-US" sz="2000" dirty="0" smtClean="0"/>
              <a:t>roof’s </a:t>
            </a:r>
            <a:r>
              <a:rPr lang="en-US" sz="2000" dirty="0"/>
              <a:t>lifespan.</a:t>
            </a:r>
          </a:p>
          <a:p>
            <a:pPr marL="0" indent="0">
              <a:buNone/>
            </a:pPr>
            <a:endParaRPr lang="en-US" dirty="0"/>
          </a:p>
        </p:txBody>
      </p:sp>
    </p:spTree>
    <p:extLst>
      <p:ext uri="{BB962C8B-B14F-4D97-AF65-F5344CB8AC3E}">
        <p14:creationId xmlns:p14="http://schemas.microsoft.com/office/powerpoint/2010/main" val="1174329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Proviso Requests</a:t>
            </a:r>
          </a:p>
        </p:txBody>
      </p:sp>
      <p:sp>
        <p:nvSpPr>
          <p:cNvPr id="3" name="Content Placeholder 2"/>
          <p:cNvSpPr>
            <a:spLocks noGrp="1"/>
          </p:cNvSpPr>
          <p:nvPr>
            <p:ph idx="1"/>
          </p:nvPr>
        </p:nvSpPr>
        <p:spPr>
          <a:xfrm>
            <a:off x="838200" y="1463040"/>
            <a:ext cx="10515600" cy="4713923"/>
          </a:xfrm>
        </p:spPr>
        <p:txBody>
          <a:bodyPr>
            <a:normAutofit/>
          </a:bodyPr>
          <a:lstStyle/>
          <a:p>
            <a:r>
              <a:rPr lang="en-US" dirty="0" smtClean="0"/>
              <a:t>82.7 </a:t>
            </a:r>
            <a:r>
              <a:rPr lang="en-US" dirty="0"/>
              <a:t>DMV Phoenix III </a:t>
            </a:r>
            <a:r>
              <a:rPr lang="en-US" dirty="0" smtClean="0"/>
              <a:t>Migration Pilot</a:t>
            </a:r>
          </a:p>
          <a:p>
            <a:pPr lvl="1" algn="just">
              <a:buFont typeface="Wingdings" panose="05000000000000000000" pitchFamily="2" charset="2"/>
              <a:buChar char="Ø"/>
            </a:pPr>
            <a:r>
              <a:rPr lang="en-US" sz="1800" dirty="0"/>
              <a:t>The existing proviso allows DMV to spend the remainder of $1,000,000 </a:t>
            </a:r>
            <a:r>
              <a:rPr lang="en-US" sz="1800" dirty="0" smtClean="0"/>
              <a:t>authorized for Phoenix III Migration Pilot in </a:t>
            </a:r>
            <a:r>
              <a:rPr lang="en-US" sz="1800" dirty="0"/>
              <a:t>Fiscal </a:t>
            </a:r>
            <a:r>
              <a:rPr lang="en-US" sz="1800" dirty="0" smtClean="0"/>
              <a:t>Year </a:t>
            </a:r>
            <a:r>
              <a:rPr lang="en-US" sz="1800" dirty="0"/>
              <a:t>2018-2019</a:t>
            </a:r>
            <a:r>
              <a:rPr lang="en-US" sz="1800" dirty="0" smtClean="0"/>
              <a:t>.</a:t>
            </a:r>
          </a:p>
          <a:p>
            <a:pPr lvl="1" algn="just">
              <a:buFont typeface="Wingdings" panose="05000000000000000000" pitchFamily="2" charset="2"/>
              <a:buChar char="Ø"/>
            </a:pPr>
            <a:r>
              <a:rPr lang="en-US" sz="1800" dirty="0"/>
              <a:t>The requested revision seeks approval to reword the proviso to allow DMV to spend the remainder of the funds on Phoenix III </a:t>
            </a:r>
            <a:r>
              <a:rPr lang="en-US" sz="1800" dirty="0" smtClean="0"/>
              <a:t>Migration Pilot in </a:t>
            </a:r>
            <a:r>
              <a:rPr lang="en-US" sz="1800" dirty="0"/>
              <a:t>Fiscal Year </a:t>
            </a:r>
            <a:r>
              <a:rPr lang="en-US" sz="1800" dirty="0" smtClean="0"/>
              <a:t>2019-20, since the Pilot is taking longer than originally anticipated.</a:t>
            </a:r>
            <a:endParaRPr lang="en-US" sz="1800" dirty="0"/>
          </a:p>
          <a:p>
            <a:r>
              <a:rPr lang="en-US" dirty="0" smtClean="0"/>
              <a:t>82.8  Real ID</a:t>
            </a:r>
          </a:p>
          <a:p>
            <a:pPr lvl="1" algn="just">
              <a:buFont typeface="Wingdings" panose="05000000000000000000" pitchFamily="2" charset="2"/>
              <a:buChar char="Ø"/>
            </a:pPr>
            <a:r>
              <a:rPr lang="en-US" sz="1800" dirty="0"/>
              <a:t>The current proviso allows DMV to expend any </a:t>
            </a:r>
            <a:r>
              <a:rPr lang="en-US" sz="1800" dirty="0" smtClean="0"/>
              <a:t>available earmarked </a:t>
            </a:r>
            <a:r>
              <a:rPr lang="en-US" sz="1800" dirty="0"/>
              <a:t>cash reserves, with the exception of the funds designated for the Phoenix III </a:t>
            </a:r>
            <a:r>
              <a:rPr lang="en-US" sz="1800" dirty="0" smtClean="0"/>
              <a:t>Pilot</a:t>
            </a:r>
            <a:r>
              <a:rPr lang="en-US" sz="1800" dirty="0"/>
              <a:t>, on REAL ID in 2018-2019</a:t>
            </a:r>
            <a:r>
              <a:rPr lang="en-US" sz="1800" dirty="0" smtClean="0"/>
              <a:t>.</a:t>
            </a:r>
          </a:p>
          <a:p>
            <a:pPr lvl="1" algn="just">
              <a:buFont typeface="Wingdings" panose="05000000000000000000" pitchFamily="2" charset="2"/>
              <a:buChar char="Ø"/>
            </a:pPr>
            <a:r>
              <a:rPr lang="en-US" sz="1800" dirty="0"/>
              <a:t>The requested revision seeks approval to reword the proviso to allow DMV to spend the remainder of </a:t>
            </a:r>
            <a:r>
              <a:rPr lang="en-US" sz="1800" dirty="0" smtClean="0"/>
              <a:t>any available earmarked </a:t>
            </a:r>
            <a:r>
              <a:rPr lang="en-US" sz="1800" dirty="0"/>
              <a:t>cash reserves, with the exception of the funds designated for the Phoenix III </a:t>
            </a:r>
            <a:r>
              <a:rPr lang="en-US" sz="1800" dirty="0" smtClean="0"/>
              <a:t>Pilot</a:t>
            </a:r>
            <a:r>
              <a:rPr lang="en-US" sz="1800" dirty="0"/>
              <a:t>, on REAL ID in 2019-2020.</a:t>
            </a:r>
            <a:endParaRPr lang="en-US" sz="1800" dirty="0" smtClean="0"/>
          </a:p>
          <a:p>
            <a:endParaRPr lang="en-US" dirty="0"/>
          </a:p>
        </p:txBody>
      </p:sp>
    </p:spTree>
    <p:extLst>
      <p:ext uri="{BB962C8B-B14F-4D97-AF65-F5344CB8AC3E}">
        <p14:creationId xmlns:p14="http://schemas.microsoft.com/office/powerpoint/2010/main" val="19054242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Cost Savings</a:t>
            </a:r>
          </a:p>
        </p:txBody>
      </p:sp>
      <p:sp>
        <p:nvSpPr>
          <p:cNvPr id="3" name="Content Placeholder 2"/>
          <p:cNvSpPr>
            <a:spLocks noGrp="1"/>
          </p:cNvSpPr>
          <p:nvPr>
            <p:ph idx="1"/>
          </p:nvPr>
        </p:nvSpPr>
        <p:spPr/>
        <p:txBody>
          <a:bodyPr>
            <a:normAutofit fontScale="85000" lnSpcReduction="20000"/>
          </a:bodyPr>
          <a:lstStyle/>
          <a:p>
            <a:pPr algn="just"/>
            <a:r>
              <a:rPr lang="en-US" dirty="0" smtClean="0"/>
              <a:t>If forced to take a 3% General Fund reduction, DMV would postpone </a:t>
            </a:r>
            <a:r>
              <a:rPr lang="en-US" dirty="0"/>
              <a:t>equipment refresh in the amount of $887,500.  Although unsustainable for multiple years, this would prevent a significant impact on customer services in the current year</a:t>
            </a:r>
            <a:r>
              <a:rPr lang="en-US" dirty="0" smtClean="0"/>
              <a:t>.</a:t>
            </a:r>
          </a:p>
          <a:p>
            <a:pPr marL="0" indent="0" algn="just">
              <a:buNone/>
            </a:pPr>
            <a:endParaRPr lang="en-US" dirty="0" smtClean="0"/>
          </a:p>
          <a:p>
            <a:pPr algn="just"/>
            <a:r>
              <a:rPr lang="en-US" dirty="0"/>
              <a:t>Secondly, DMV would eliminate temporary employees in the amount of $1,386,000.  The temporary employee </a:t>
            </a:r>
            <a:r>
              <a:rPr lang="en-US" dirty="0" smtClean="0"/>
              <a:t>reduction, along with increased customer demand from Real ID, would shift wait times in the near term to potentially between 6 hours, up to days, in length.  Please note, 70% of DMV’s cost is Salary/Fringe and any cuts would be detrimental to DMV’s core functions.  </a:t>
            </a:r>
          </a:p>
          <a:p>
            <a:pPr marL="0" indent="0" algn="just">
              <a:buNone/>
            </a:pPr>
            <a:endParaRPr lang="en-US" dirty="0"/>
          </a:p>
          <a:p>
            <a:pPr algn="just"/>
            <a:r>
              <a:rPr lang="en-US" dirty="0"/>
              <a:t>Finally, DMV would eliminate contract employees in the amount of $352,000.  This cut would be detrimental to our services since the agency relies on contract employees for programming revisions to our Phoenix </a:t>
            </a:r>
            <a:r>
              <a:rPr lang="en-US" dirty="0" smtClean="0"/>
              <a:t>system.  DMV would also be unable to implement any changes to laws where new coding is required.</a:t>
            </a:r>
            <a:endParaRPr lang="en-US" dirty="0"/>
          </a:p>
          <a:p>
            <a:endParaRPr lang="en-US" dirty="0"/>
          </a:p>
        </p:txBody>
      </p:sp>
    </p:spTree>
    <p:extLst>
      <p:ext uri="{BB962C8B-B14F-4D97-AF65-F5344CB8AC3E}">
        <p14:creationId xmlns:p14="http://schemas.microsoft.com/office/powerpoint/2010/main" val="1471054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Reducing Cost and Burden to Businesses and Citizens</a:t>
            </a:r>
          </a:p>
        </p:txBody>
      </p:sp>
      <p:sp>
        <p:nvSpPr>
          <p:cNvPr id="3" name="Content Placeholder 2"/>
          <p:cNvSpPr>
            <a:spLocks noGrp="1"/>
          </p:cNvSpPr>
          <p:nvPr>
            <p:ph idx="1"/>
          </p:nvPr>
        </p:nvSpPr>
        <p:spPr/>
        <p:txBody>
          <a:bodyPr>
            <a:normAutofit fontScale="92500" lnSpcReduction="10000"/>
          </a:bodyPr>
          <a:lstStyle/>
          <a:p>
            <a:pPr algn="just"/>
            <a:r>
              <a:rPr lang="en-US" dirty="0" smtClean="0"/>
              <a:t>When </a:t>
            </a:r>
            <a:r>
              <a:rPr lang="en-US" dirty="0"/>
              <a:t>pursuing curbstoners (those who sell five or more cars per year without a dealer’s license) or dealers selling out of trust, the DMV refers cases to SLED, as the DMV has no enforcement authority.  Other states, such as North Carolina, have enforcement authority within the DMV to lessen the burden on law enforcement.  The DMV would like authorization to pursue this efficiency by having in house enforcement authority and pursuing those who violate laws within our purview in a timely manner</a:t>
            </a:r>
            <a:r>
              <a:rPr lang="en-US" dirty="0" smtClean="0"/>
              <a:t>.</a:t>
            </a:r>
          </a:p>
          <a:p>
            <a:pPr algn="just"/>
            <a:r>
              <a:rPr lang="en-US" dirty="0"/>
              <a:t>DMV is interested in supporting our law enforcement community by pursuing the issuance of temporary license plates that have an identification number linked to an individual driver. Having a number on the plate linked to the purchaser will provide a greater level of security for our officers</a:t>
            </a:r>
            <a:r>
              <a:rPr lang="en-US" dirty="0" smtClean="0"/>
              <a:t>.</a:t>
            </a:r>
          </a:p>
        </p:txBody>
      </p:sp>
    </p:spTree>
    <p:extLst>
      <p:ext uri="{BB962C8B-B14F-4D97-AF65-F5344CB8AC3E}">
        <p14:creationId xmlns:p14="http://schemas.microsoft.com/office/powerpoint/2010/main" val="14498466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Reducing Cost and Burden to Businesses and Citizens</a:t>
            </a:r>
          </a:p>
        </p:txBody>
      </p:sp>
      <p:sp>
        <p:nvSpPr>
          <p:cNvPr id="3" name="Content Placeholder 2"/>
          <p:cNvSpPr>
            <a:spLocks noGrp="1"/>
          </p:cNvSpPr>
          <p:nvPr>
            <p:ph idx="1"/>
          </p:nvPr>
        </p:nvSpPr>
        <p:spPr/>
        <p:txBody>
          <a:bodyPr>
            <a:normAutofit fontScale="92500" lnSpcReduction="10000"/>
          </a:bodyPr>
          <a:lstStyle/>
          <a:p>
            <a:pPr algn="just"/>
            <a:r>
              <a:rPr lang="en-US" dirty="0" smtClean="0"/>
              <a:t>DMV </a:t>
            </a:r>
            <a:r>
              <a:rPr lang="en-US" dirty="0"/>
              <a:t>receives proof of insurance information electronically through a system called ALIR.  Prior to the electronic submission, a form called “SR-22” was required to be submitted by an insurance company for higher risk drivers to prove they were insured. This practice is outdated and unnecessary thanks to advances in technology (ALIR) and creates excess work for insurance companies and additional cost ($25 to the insurance company) for consumers.  We would like to eliminate the practice of submitting “SR 22</a:t>
            </a:r>
            <a:r>
              <a:rPr lang="en-US" dirty="0" smtClean="0"/>
              <a:t>”.</a:t>
            </a:r>
          </a:p>
          <a:p>
            <a:pPr algn="just"/>
            <a:r>
              <a:rPr lang="en-US" dirty="0"/>
              <a:t>The fine reduction we’re pursuing this year is the elimination of the $1 fee for the veteran’s designation on the ID cards.  H.3358 (Real ID) deleted the $1 fee for veteran’s designation on the driver’s license last year, but we later discovered the equivalent fee for the ID card was located in a different section of law.</a:t>
            </a:r>
          </a:p>
          <a:p>
            <a:pPr algn="just"/>
            <a:endParaRPr lang="en-US" dirty="0"/>
          </a:p>
          <a:p>
            <a:pPr algn="just"/>
            <a:endParaRPr lang="en-US" dirty="0"/>
          </a:p>
        </p:txBody>
      </p:sp>
    </p:spTree>
    <p:extLst>
      <p:ext uri="{BB962C8B-B14F-4D97-AF65-F5344CB8AC3E}">
        <p14:creationId xmlns:p14="http://schemas.microsoft.com/office/powerpoint/2010/main" val="7764542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a:t>Wrap-up</a:t>
            </a:r>
          </a:p>
        </p:txBody>
      </p:sp>
      <p:sp>
        <p:nvSpPr>
          <p:cNvPr id="3" name="Content Placeholder 2"/>
          <p:cNvSpPr>
            <a:spLocks noGrp="1"/>
          </p:cNvSpPr>
          <p:nvPr>
            <p:ph idx="1"/>
          </p:nvPr>
        </p:nvSpPr>
        <p:spPr/>
        <p:txBody>
          <a:bodyPr>
            <a:normAutofit fontScale="92500" lnSpcReduction="10000"/>
          </a:bodyPr>
          <a:lstStyle/>
          <a:p>
            <a:pPr algn="just"/>
            <a:r>
              <a:rPr lang="en-US" dirty="0" smtClean="0"/>
              <a:t>DMV continues the implementation of Real ID compliant credentials ahead of the October 1, 2020 Federal deadline. </a:t>
            </a:r>
            <a:endParaRPr lang="en-US" dirty="0"/>
          </a:p>
          <a:p>
            <a:pPr algn="just"/>
            <a:r>
              <a:rPr lang="en-US" dirty="0" smtClean="0"/>
              <a:t>DMV collected and reconciled</a:t>
            </a:r>
            <a:r>
              <a:rPr lang="en-US" dirty="0"/>
              <a:t> </a:t>
            </a:r>
            <a:r>
              <a:rPr lang="en-US" dirty="0" smtClean="0"/>
              <a:t>approximately $593M </a:t>
            </a:r>
            <a:r>
              <a:rPr lang="en-US" dirty="0"/>
              <a:t>in revenue in </a:t>
            </a:r>
            <a:r>
              <a:rPr lang="en-US" dirty="0" smtClean="0"/>
              <a:t>FY18 – an amount significantly higher due to the implementation of the Road’s Bill.  </a:t>
            </a:r>
          </a:p>
          <a:p>
            <a:pPr algn="just"/>
            <a:r>
              <a:rPr lang="en-US" dirty="0" smtClean="0"/>
              <a:t>DMV dispersed approximately $587M to other agencies and organizations throughout the State. The </a:t>
            </a:r>
            <a:r>
              <a:rPr lang="en-US" dirty="0"/>
              <a:t>difference between the amount collected and dispersed represents funds collected and retained by DMV for Plate Replacement and refundable deposits held as a “liability” until time of </a:t>
            </a:r>
            <a:r>
              <a:rPr lang="en-US" dirty="0" smtClean="0"/>
              <a:t>refund. </a:t>
            </a:r>
          </a:p>
          <a:p>
            <a:pPr algn="just"/>
            <a:r>
              <a:rPr lang="en-US" dirty="0" smtClean="0"/>
              <a:t>With the pending implementation of the 3</a:t>
            </a:r>
            <a:r>
              <a:rPr lang="en-US" baseline="30000" dirty="0" smtClean="0"/>
              <a:t>rd</a:t>
            </a:r>
            <a:r>
              <a:rPr lang="en-US" dirty="0" smtClean="0"/>
              <a:t> phase of the Roads Bill in January 2019, DMV </a:t>
            </a:r>
            <a:r>
              <a:rPr lang="en-US" dirty="0"/>
              <a:t>anticipates FY19 revenue </a:t>
            </a:r>
            <a:r>
              <a:rPr lang="en-US" dirty="0" smtClean="0"/>
              <a:t>to </a:t>
            </a:r>
            <a:r>
              <a:rPr lang="en-US" dirty="0"/>
              <a:t>be as high as $800M.</a:t>
            </a:r>
          </a:p>
          <a:p>
            <a:pPr algn="just"/>
            <a:endParaRPr lang="en-US" dirty="0" smtClean="0"/>
          </a:p>
          <a:p>
            <a:pPr algn="just"/>
            <a:endParaRPr lang="en-US" dirty="0" smtClean="0"/>
          </a:p>
          <a:p>
            <a:pPr marL="0" indent="0" algn="just">
              <a:buNone/>
            </a:pPr>
            <a:endParaRPr lang="en-US" dirty="0"/>
          </a:p>
          <a:p>
            <a:pPr marL="0" indent="0" algn="just">
              <a:buNone/>
            </a:pPr>
            <a:endParaRPr lang="en-US" dirty="0"/>
          </a:p>
          <a:p>
            <a:endParaRPr lang="en-US" dirty="0"/>
          </a:p>
        </p:txBody>
      </p:sp>
    </p:spTree>
    <p:extLst>
      <p:ext uri="{BB962C8B-B14F-4D97-AF65-F5344CB8AC3E}">
        <p14:creationId xmlns:p14="http://schemas.microsoft.com/office/powerpoint/2010/main" val="66890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Agency Attendees</a:t>
            </a:r>
          </a:p>
        </p:txBody>
      </p:sp>
      <p:sp>
        <p:nvSpPr>
          <p:cNvPr id="3" name="Content Placeholder 2"/>
          <p:cNvSpPr>
            <a:spLocks noGrp="1"/>
          </p:cNvSpPr>
          <p:nvPr>
            <p:ph idx="1"/>
          </p:nvPr>
        </p:nvSpPr>
        <p:spPr/>
        <p:txBody>
          <a:bodyPr/>
          <a:lstStyle/>
          <a:p>
            <a:r>
              <a:rPr lang="en-US" dirty="0" smtClean="0"/>
              <a:t>Kevin Shwedo, DMV Executive Director </a:t>
            </a:r>
            <a:endParaRPr lang="en-US" dirty="0"/>
          </a:p>
          <a:p>
            <a:r>
              <a:rPr lang="en-US" dirty="0" smtClean="0"/>
              <a:t>Trish Blake, Director </a:t>
            </a:r>
            <a:r>
              <a:rPr lang="en-US" dirty="0"/>
              <a:t>of </a:t>
            </a:r>
            <a:r>
              <a:rPr lang="en-US" dirty="0" smtClean="0"/>
              <a:t>Administration</a:t>
            </a:r>
          </a:p>
          <a:p>
            <a:r>
              <a:rPr lang="en-US" dirty="0" smtClean="0"/>
              <a:t>Krissi Wicker, Director </a:t>
            </a:r>
            <a:r>
              <a:rPr lang="en-US" dirty="0"/>
              <a:t>of </a:t>
            </a:r>
            <a:r>
              <a:rPr lang="en-US" dirty="0" smtClean="0"/>
              <a:t>Finance</a:t>
            </a:r>
          </a:p>
          <a:p>
            <a:r>
              <a:rPr lang="en-US" dirty="0" smtClean="0"/>
              <a:t>Ralph Bailey, Budget Director</a:t>
            </a:r>
            <a:endParaRPr lang="en-US" dirty="0"/>
          </a:p>
          <a:p>
            <a:r>
              <a:rPr lang="en-US" dirty="0" smtClean="0"/>
              <a:t>Laura Bayne, Deputy Director </a:t>
            </a:r>
            <a:r>
              <a:rPr lang="en-US" dirty="0"/>
              <a:t>of Legislative </a:t>
            </a:r>
            <a:r>
              <a:rPr lang="en-US" dirty="0" smtClean="0"/>
              <a:t>Affairs</a:t>
            </a:r>
            <a:endParaRPr lang="en-US" dirty="0"/>
          </a:p>
          <a:p>
            <a:r>
              <a:rPr lang="en-US" dirty="0"/>
              <a:t>Frank </a:t>
            </a:r>
            <a:r>
              <a:rPr lang="en-US" dirty="0" smtClean="0"/>
              <a:t>Rodgers, Director </a:t>
            </a:r>
            <a:r>
              <a:rPr lang="en-US" dirty="0"/>
              <a:t>of Technology &amp; Product </a:t>
            </a:r>
            <a:r>
              <a:rPr lang="en-US" dirty="0" smtClean="0"/>
              <a:t>Development</a:t>
            </a:r>
            <a:endParaRPr lang="en-US" dirty="0"/>
          </a:p>
          <a:p>
            <a:endParaRPr lang="en-US" dirty="0"/>
          </a:p>
        </p:txBody>
      </p:sp>
    </p:spTree>
    <p:extLst>
      <p:ext uri="{BB962C8B-B14F-4D97-AF65-F5344CB8AC3E}">
        <p14:creationId xmlns:p14="http://schemas.microsoft.com/office/powerpoint/2010/main" val="998412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Agency Information</a:t>
            </a:r>
          </a:p>
        </p:txBody>
      </p:sp>
      <p:sp>
        <p:nvSpPr>
          <p:cNvPr id="3" name="Content Placeholder 2"/>
          <p:cNvSpPr>
            <a:spLocks noGrp="1"/>
          </p:cNvSpPr>
          <p:nvPr>
            <p:ph idx="1"/>
          </p:nvPr>
        </p:nvSpPr>
        <p:spPr/>
        <p:txBody>
          <a:bodyPr>
            <a:normAutofit/>
          </a:bodyPr>
          <a:lstStyle/>
          <a:p>
            <a:r>
              <a:rPr lang="en-US" dirty="0" smtClean="0"/>
              <a:t>DMV has issued 450,000 Real ID credentials as of mid-October 2018.</a:t>
            </a:r>
          </a:p>
          <a:p>
            <a:r>
              <a:rPr lang="en-US" dirty="0" smtClean="0"/>
              <a:t>DMV projects to issue 1.5M Real ID credentials by December 2020. </a:t>
            </a:r>
          </a:p>
          <a:p>
            <a:r>
              <a:rPr lang="en-US" dirty="0" smtClean="0"/>
              <a:t>Real ID Central Issuance is projected to begin in the Spring of 2019.</a:t>
            </a:r>
          </a:p>
          <a:p>
            <a:r>
              <a:rPr lang="en-US" dirty="0"/>
              <a:t>Mailings to populations eligible for website purchase of Real </a:t>
            </a:r>
            <a:r>
              <a:rPr lang="en-US" dirty="0" smtClean="0"/>
              <a:t>ID’s is expected to begin in March 2019.</a:t>
            </a:r>
          </a:p>
          <a:p>
            <a:r>
              <a:rPr lang="en-US" dirty="0" smtClean="0"/>
              <a:t>Phoenix III Migration Pilot has begun.  The first deliverable from vendor is due November 5, 2018.</a:t>
            </a:r>
            <a:endParaRPr lang="en-US" dirty="0"/>
          </a:p>
        </p:txBody>
      </p:sp>
    </p:spTree>
    <p:extLst>
      <p:ext uri="{BB962C8B-B14F-4D97-AF65-F5344CB8AC3E}">
        <p14:creationId xmlns:p14="http://schemas.microsoft.com/office/powerpoint/2010/main" val="2353756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a:t>Accountability Report Highlights</a:t>
            </a:r>
          </a:p>
        </p:txBody>
      </p:sp>
      <p:sp>
        <p:nvSpPr>
          <p:cNvPr id="3" name="Content Placeholder 2"/>
          <p:cNvSpPr>
            <a:spLocks noGrp="1"/>
          </p:cNvSpPr>
          <p:nvPr>
            <p:ph idx="1"/>
          </p:nvPr>
        </p:nvSpPr>
        <p:spPr/>
        <p:txBody>
          <a:bodyPr>
            <a:normAutofit fontScale="92500" lnSpcReduction="10000"/>
          </a:bodyPr>
          <a:lstStyle/>
          <a:p>
            <a:pPr algn="just"/>
            <a:r>
              <a:rPr lang="en-US" sz="1800" dirty="0"/>
              <a:t>SCDMV is proud of its partnership with the Donate Life organization. In January 2014, South Carolina had 1,122,446 registered donors compared to 2,060,670 registered donors as of July 31, 2018, – an increase of 938,224 donors. </a:t>
            </a:r>
          </a:p>
          <a:p>
            <a:pPr algn="just"/>
            <a:r>
              <a:rPr lang="en-US" sz="1800" dirty="0" smtClean="0"/>
              <a:t>In </a:t>
            </a:r>
            <a:r>
              <a:rPr lang="en-US" sz="1800" dirty="0"/>
              <a:t>addition to our 66 statewide customer service centers, SCDMV utilizes two mobile Rapid Response capabilities with our Community Area Response and Emergency Services Vehicle (CARES) and Self-contained Hazard Area Response Kits (SHARKs). The CARES and SHARK capabilities deployed to numerous hard-hit areas across the state in the wake of Hurricane Matthew in 2017, and had several community outreach deployments to state agencies, the legislature, and public hubs (like airports) in FY18.</a:t>
            </a:r>
            <a:r>
              <a:rPr lang="en-US" sz="1800" dirty="0" smtClean="0"/>
              <a:t> </a:t>
            </a:r>
          </a:p>
          <a:p>
            <a:pPr algn="just"/>
            <a:r>
              <a:rPr lang="en-US" sz="1800" dirty="0"/>
              <a:t>In FY18, the Agency successfully processed a total of </a:t>
            </a:r>
            <a:r>
              <a:rPr lang="en-US" sz="1800" b="1" u="sng" dirty="0"/>
              <a:t>15,447,021</a:t>
            </a:r>
            <a:r>
              <a:rPr lang="en-US" sz="1800" b="1" dirty="0"/>
              <a:t> </a:t>
            </a:r>
            <a:r>
              <a:rPr lang="en-US" sz="1800" dirty="0"/>
              <a:t>transactions (including web, county, title, and registration services). Of these transactions, </a:t>
            </a:r>
            <a:r>
              <a:rPr lang="en-US" sz="1800" b="1" u="sng" dirty="0"/>
              <a:t>6,536,960</a:t>
            </a:r>
            <a:r>
              <a:rPr lang="en-US" sz="1800" dirty="0"/>
              <a:t> were processed throughout the state in our 66 customer service centers and </a:t>
            </a:r>
            <a:r>
              <a:rPr lang="en-US" sz="1800" b="1" u="sng" dirty="0"/>
              <a:t>4,483,398</a:t>
            </a:r>
            <a:r>
              <a:rPr lang="en-US" sz="1800" b="1" dirty="0"/>
              <a:t> </a:t>
            </a:r>
            <a:r>
              <a:rPr lang="en-US" sz="1800" dirty="0"/>
              <a:t>were processed in our Headquarters location. In addition to these numbers, the SCDMV Headquarters’ processed </a:t>
            </a:r>
            <a:r>
              <a:rPr lang="en-US" sz="1800" b="1" dirty="0"/>
              <a:t>31,979</a:t>
            </a:r>
            <a:r>
              <a:rPr lang="en-US" sz="1800" dirty="0"/>
              <a:t> licenses surrendered from out of state, </a:t>
            </a:r>
            <a:r>
              <a:rPr lang="en-US" sz="1800" b="1" dirty="0"/>
              <a:t>517,181</a:t>
            </a:r>
            <a:r>
              <a:rPr lang="en-US" sz="1800" dirty="0"/>
              <a:t> tickets/violations, and </a:t>
            </a:r>
            <a:r>
              <a:rPr lang="en-US" sz="1800" b="1" dirty="0"/>
              <a:t>16,192</a:t>
            </a:r>
            <a:r>
              <a:rPr lang="en-US" sz="1800" dirty="0"/>
              <a:t> financial responsibility suspensions. </a:t>
            </a:r>
          </a:p>
          <a:p>
            <a:pPr algn="just"/>
            <a:r>
              <a:rPr lang="en-US" sz="1800" dirty="0"/>
              <a:t>The SCDMV went from 56% of convictions processed by the DMV within the federal turnaround standard of 10 days to a compliance rate of 90%.  This is important as a lesser compliance rate has the potential to negatively impact federal road funding for SC</a:t>
            </a:r>
            <a:r>
              <a:rPr lang="en-US" sz="1800" dirty="0" smtClean="0"/>
              <a:t>.</a:t>
            </a:r>
          </a:p>
          <a:p>
            <a:pPr algn="just"/>
            <a:r>
              <a:rPr lang="en-US" sz="1800" dirty="0"/>
              <a:t>In FY18, the SCDMV </a:t>
            </a:r>
            <a:r>
              <a:rPr lang="en-US" sz="1800" dirty="0" smtClean="0"/>
              <a:t>collected, reconciled, and distributed </a:t>
            </a:r>
            <a:r>
              <a:rPr lang="en-US" sz="1800" dirty="0"/>
              <a:t>$593,016,101.86 in revenue to other organizations, which was a marked increase from the $337,748,584.96 distributed in FY17</a:t>
            </a:r>
            <a:r>
              <a:rPr lang="en-US" sz="1800" dirty="0" smtClean="0"/>
              <a:t>.  DMV anticipates FY19 revenue to be as high as $800M.</a:t>
            </a:r>
            <a:endParaRPr lang="en-US" sz="1800" dirty="0"/>
          </a:p>
          <a:p>
            <a:endParaRPr lang="en-US" sz="1600" dirty="0" smtClean="0">
              <a:solidFill>
                <a:schemeClr val="accent1">
                  <a:lumMod val="50000"/>
                </a:schemeClr>
              </a:solidFill>
            </a:endParaRPr>
          </a:p>
        </p:txBody>
      </p:sp>
    </p:spTree>
    <p:extLst>
      <p:ext uri="{BB962C8B-B14F-4D97-AF65-F5344CB8AC3E}">
        <p14:creationId xmlns:p14="http://schemas.microsoft.com/office/powerpoint/2010/main" val="2683236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Current Year “New” Funding</a:t>
            </a:r>
          </a:p>
        </p:txBody>
      </p:sp>
      <p:sp>
        <p:nvSpPr>
          <p:cNvPr id="3" name="Content Placeholder 2"/>
          <p:cNvSpPr>
            <a:spLocks noGrp="1"/>
          </p:cNvSpPr>
          <p:nvPr>
            <p:ph idx="1"/>
          </p:nvPr>
        </p:nvSpPr>
        <p:spPr/>
        <p:txBody>
          <a:bodyPr>
            <a:normAutofit lnSpcReduction="10000"/>
          </a:bodyPr>
          <a:lstStyle/>
          <a:p>
            <a:r>
              <a:rPr lang="en-US" dirty="0" smtClean="0"/>
              <a:t>$548,070 </a:t>
            </a:r>
            <a:r>
              <a:rPr lang="en-US" u="sng" dirty="0" smtClean="0"/>
              <a:t>Non</a:t>
            </a:r>
            <a:r>
              <a:rPr lang="en-US" dirty="0" smtClean="0"/>
              <a:t>-Recurring funding for State-to State Verification Services (included in the $5M Real ID funding)</a:t>
            </a:r>
          </a:p>
          <a:p>
            <a:pPr lvl="1">
              <a:buFont typeface="Wingdings" panose="05000000000000000000" pitchFamily="2" charset="2"/>
              <a:buChar char="Ø"/>
            </a:pPr>
            <a:r>
              <a:rPr lang="en-US" dirty="0" smtClean="0"/>
              <a:t> </a:t>
            </a:r>
            <a:r>
              <a:rPr lang="en-US" sz="1600" dirty="0" smtClean="0"/>
              <a:t>DMV has initiated the Analysis and Design phase of State-to-State.</a:t>
            </a:r>
          </a:p>
          <a:p>
            <a:r>
              <a:rPr lang="en-US" dirty="0" smtClean="0"/>
              <a:t>$379,122 Recurring funding for State-to-State Verification Services</a:t>
            </a:r>
          </a:p>
          <a:p>
            <a:pPr lvl="1">
              <a:buFont typeface="Wingdings" panose="05000000000000000000" pitchFamily="2" charset="2"/>
              <a:buChar char="Ø"/>
            </a:pPr>
            <a:r>
              <a:rPr lang="en-US" sz="1600" dirty="0" smtClean="0"/>
              <a:t>Supervisor and Lead positions are currently posted.</a:t>
            </a:r>
          </a:p>
          <a:p>
            <a:pPr lvl="1">
              <a:buFont typeface="Wingdings" panose="05000000000000000000" pitchFamily="2" charset="2"/>
              <a:buChar char="Ø"/>
            </a:pPr>
            <a:r>
              <a:rPr lang="en-US" sz="1600" dirty="0" smtClean="0"/>
              <a:t>Customer Service Rep positions will be posted later this fiscal year.</a:t>
            </a:r>
          </a:p>
          <a:p>
            <a:r>
              <a:rPr lang="en-US" dirty="0" smtClean="0"/>
              <a:t>$ 1,300,000 additional earmarked AUTHORITY for plate replacement</a:t>
            </a:r>
          </a:p>
          <a:p>
            <a:pPr lvl="1">
              <a:buFont typeface="Wingdings" panose="05000000000000000000" pitchFamily="2" charset="2"/>
              <a:buChar char="Ø"/>
            </a:pPr>
            <a:r>
              <a:rPr lang="en-US" sz="1600" dirty="0" smtClean="0"/>
              <a:t>DMV began replacing our largest plate class, the Sunrise plate, in July 2018</a:t>
            </a:r>
          </a:p>
          <a:p>
            <a:r>
              <a:rPr lang="en-US" dirty="0" smtClean="0"/>
              <a:t>$428,000 Recurring funding for Moped Bill</a:t>
            </a:r>
          </a:p>
          <a:p>
            <a:pPr lvl="1">
              <a:buFont typeface="Wingdings" panose="05000000000000000000" pitchFamily="2" charset="2"/>
              <a:buChar char="Ø"/>
            </a:pPr>
            <a:r>
              <a:rPr lang="en-US" sz="1600" dirty="0" smtClean="0"/>
              <a:t>System programming has been performed to accommodate mopeds as motor vehicles and a new license plate class has been created.</a:t>
            </a:r>
          </a:p>
          <a:p>
            <a:pPr lvl="1">
              <a:buFont typeface="Wingdings" panose="05000000000000000000" pitchFamily="2" charset="2"/>
              <a:buChar char="Ø"/>
            </a:pPr>
            <a:r>
              <a:rPr lang="en-US" sz="1600" dirty="0" smtClean="0"/>
              <a:t>Two FTE’s will be hired during FY19.</a:t>
            </a:r>
            <a:endParaRPr lang="en-US" sz="1600" dirty="0"/>
          </a:p>
        </p:txBody>
      </p:sp>
    </p:spTree>
    <p:extLst>
      <p:ext uri="{BB962C8B-B14F-4D97-AF65-F5344CB8AC3E}">
        <p14:creationId xmlns:p14="http://schemas.microsoft.com/office/powerpoint/2010/main" val="1438157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Recurring Budget Requests</a:t>
            </a:r>
          </a:p>
        </p:txBody>
      </p:sp>
      <p:sp>
        <p:nvSpPr>
          <p:cNvPr id="3" name="Content Placeholder 2"/>
          <p:cNvSpPr>
            <a:spLocks noGrp="1"/>
          </p:cNvSpPr>
          <p:nvPr>
            <p:ph idx="1"/>
          </p:nvPr>
        </p:nvSpPr>
        <p:spPr>
          <a:xfrm>
            <a:off x="838200" y="1446415"/>
            <a:ext cx="10515600" cy="5245330"/>
          </a:xfrm>
        </p:spPr>
        <p:txBody>
          <a:bodyPr>
            <a:normAutofit fontScale="85000" lnSpcReduction="10000"/>
          </a:bodyPr>
          <a:lstStyle/>
          <a:p>
            <a:r>
              <a:rPr lang="en-US" sz="3100" dirty="0" smtClean="0"/>
              <a:t>Exchange Earmarked Authority for General Funds - $4.2M (2</a:t>
            </a:r>
            <a:r>
              <a:rPr lang="en-US" sz="3100" baseline="30000" dirty="0" smtClean="0"/>
              <a:t>nd</a:t>
            </a:r>
            <a:r>
              <a:rPr lang="en-US" sz="3100" dirty="0" smtClean="0"/>
              <a:t> Priority)</a:t>
            </a:r>
          </a:p>
          <a:p>
            <a:pPr lvl="1">
              <a:buFont typeface="Wingdings" panose="05000000000000000000" pitchFamily="2" charset="2"/>
              <a:buChar char="Ø"/>
            </a:pPr>
            <a:r>
              <a:rPr lang="en-US" sz="1900" dirty="0" smtClean="0"/>
              <a:t>$4.2M of Earmarked Authority for FY19</a:t>
            </a:r>
          </a:p>
          <a:p>
            <a:pPr lvl="1">
              <a:buFont typeface="Wingdings" panose="05000000000000000000" pitchFamily="2" charset="2"/>
              <a:buChar char="Ø"/>
            </a:pPr>
            <a:r>
              <a:rPr lang="en-US" sz="1900" dirty="0" smtClean="0"/>
              <a:t>Option 1: Continue providing DMV $4.2M Earmarked Authority until Earmarked cash is exhausted (in FY21).  For FY22, convert $4.2M to General Fund Authorization/Cash.</a:t>
            </a:r>
          </a:p>
          <a:p>
            <a:pPr lvl="1">
              <a:buFont typeface="Wingdings" panose="05000000000000000000" pitchFamily="2" charset="2"/>
              <a:buChar char="Ø"/>
            </a:pPr>
            <a:r>
              <a:rPr lang="en-US" sz="1900" dirty="0" smtClean="0"/>
              <a:t>Option 2: Sweep Earmarked Cash remaining at end of FY19 (leaving only Plate Replacement and Capital Project Earmarked cash/authority) and replace $4.2M of Earmarked Authority with General Funds for FY20.</a:t>
            </a:r>
          </a:p>
          <a:p>
            <a:pPr lvl="1">
              <a:buFont typeface="Wingdings" panose="05000000000000000000" pitchFamily="2" charset="2"/>
              <a:buChar char="Ø"/>
            </a:pPr>
            <a:r>
              <a:rPr lang="en-US" sz="1900" dirty="0" smtClean="0"/>
              <a:t>NOTE: DMV no longer retains any revenue with the exception of Plate Replacement.  </a:t>
            </a:r>
          </a:p>
          <a:p>
            <a:pPr>
              <a:buFont typeface="Wingdings" panose="05000000000000000000" pitchFamily="2" charset="2"/>
              <a:buChar char="Ø"/>
            </a:pPr>
            <a:endParaRPr lang="en-US" dirty="0"/>
          </a:p>
          <a:p>
            <a:r>
              <a:rPr lang="en-US" sz="3100" dirty="0" smtClean="0"/>
              <a:t>Janitorial Contract Increases - $525,000 (4</a:t>
            </a:r>
            <a:r>
              <a:rPr lang="en-US" sz="3100" baseline="30000" dirty="0" smtClean="0"/>
              <a:t>th</a:t>
            </a:r>
            <a:r>
              <a:rPr lang="en-US" sz="3100" dirty="0" smtClean="0"/>
              <a:t> Priority)</a:t>
            </a:r>
          </a:p>
          <a:p>
            <a:pPr lvl="1">
              <a:buFont typeface="Wingdings" panose="05000000000000000000" pitchFamily="2" charset="2"/>
              <a:buChar char="Ø"/>
            </a:pPr>
            <a:r>
              <a:rPr lang="en-US" sz="1900" dirty="0" smtClean="0"/>
              <a:t>The Statewide Janitorial Contract implemented in FY18 increased DMV’s annual janitorial cost by $525,000</a:t>
            </a:r>
          </a:p>
          <a:p>
            <a:endParaRPr lang="en-US" dirty="0"/>
          </a:p>
          <a:p>
            <a:r>
              <a:rPr lang="en-US" sz="3100" dirty="0" smtClean="0"/>
              <a:t>Increased Cost for Two Leased Buildings – $79,100 (8</a:t>
            </a:r>
            <a:r>
              <a:rPr lang="en-US" sz="3100" baseline="30000" dirty="0" smtClean="0"/>
              <a:t>th</a:t>
            </a:r>
            <a:r>
              <a:rPr lang="en-US" sz="3100" dirty="0" smtClean="0"/>
              <a:t> Priority)</a:t>
            </a:r>
          </a:p>
          <a:p>
            <a:pPr lvl="1">
              <a:buFont typeface="Wingdings" panose="05000000000000000000" pitchFamily="2" charset="2"/>
              <a:buChar char="Ø"/>
            </a:pPr>
            <a:r>
              <a:rPr lang="en-US" sz="1900" dirty="0"/>
              <a:t>DMV is required to vacate two of our leased field offices (Greenville 23 and </a:t>
            </a:r>
            <a:r>
              <a:rPr lang="en-US" sz="1900" dirty="0" smtClean="0"/>
              <a:t>Moncks </a:t>
            </a:r>
            <a:r>
              <a:rPr lang="en-US" sz="1900" dirty="0"/>
              <a:t>Corner</a:t>
            </a:r>
            <a:r>
              <a:rPr lang="en-US" sz="1900" dirty="0" smtClean="0"/>
              <a:t>). </a:t>
            </a:r>
            <a:r>
              <a:rPr lang="en-US" sz="1900" dirty="0"/>
              <a:t>After extensive research, we are unable to find adequate leased buildings at similar </a:t>
            </a:r>
            <a:r>
              <a:rPr lang="en-US" sz="1900" dirty="0" smtClean="0"/>
              <a:t>cost.  The </a:t>
            </a:r>
            <a:r>
              <a:rPr lang="en-US" sz="1900" dirty="0"/>
              <a:t>cost of suitable alternate buildings is significantly higher than the buildings being vacated</a:t>
            </a:r>
            <a:r>
              <a:rPr lang="en-US" sz="1900" dirty="0" smtClean="0"/>
              <a:t>.</a:t>
            </a:r>
          </a:p>
          <a:p>
            <a:pPr lvl="1">
              <a:buFont typeface="Wingdings" panose="05000000000000000000" pitchFamily="2" charset="2"/>
              <a:buChar char="Ø"/>
            </a:pPr>
            <a:r>
              <a:rPr lang="en-US" sz="1900" dirty="0" smtClean="0"/>
              <a:t>Greenville </a:t>
            </a:r>
            <a:r>
              <a:rPr lang="en-US" sz="1900" dirty="0"/>
              <a:t>23 annual increase is $50,160 (from $95,700 to $145,860</a:t>
            </a:r>
            <a:r>
              <a:rPr lang="en-US" sz="1900" dirty="0" smtClean="0"/>
              <a:t>).  </a:t>
            </a:r>
          </a:p>
          <a:p>
            <a:pPr lvl="1">
              <a:buFont typeface="Wingdings" panose="05000000000000000000" pitchFamily="2" charset="2"/>
              <a:buChar char="Ø"/>
            </a:pPr>
            <a:r>
              <a:rPr lang="en-US" sz="1900" dirty="0" smtClean="0"/>
              <a:t>Moncks </a:t>
            </a:r>
            <a:r>
              <a:rPr lang="en-US" sz="1900" dirty="0"/>
              <a:t>Corner annual increase is $28,995 (from $56,125 to $85,120</a:t>
            </a:r>
            <a:r>
              <a:rPr lang="en-US" sz="1900" dirty="0" smtClean="0"/>
              <a:t>).     </a:t>
            </a:r>
            <a:endParaRPr lang="en-US" dirty="0"/>
          </a:p>
          <a:p>
            <a:pPr>
              <a:buFont typeface="Wingdings" panose="05000000000000000000" pitchFamily="2" charset="2"/>
              <a:buChar char="Ø"/>
            </a:pPr>
            <a:endParaRPr lang="en-US" dirty="0"/>
          </a:p>
          <a:p>
            <a:pPr>
              <a:buFont typeface="Wingdings" panose="05000000000000000000" pitchFamily="2" charset="2"/>
              <a:buChar char="Ø"/>
            </a:pPr>
            <a:endParaRPr lang="en-US" dirty="0"/>
          </a:p>
          <a:p>
            <a:pPr>
              <a:buFont typeface="Wingdings" panose="05000000000000000000" pitchFamily="2" charset="2"/>
              <a:buChar char="Ø"/>
            </a:pPr>
            <a:endParaRPr lang="en-US" dirty="0" smtClean="0"/>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2057218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Recurring Budget </a:t>
            </a:r>
            <a:r>
              <a:rPr lang="en-US" dirty="0" smtClean="0"/>
              <a:t>Requests- Continued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Roads Bill - $221,000 (9</a:t>
            </a:r>
            <a:r>
              <a:rPr lang="en-US" baseline="30000" dirty="0" smtClean="0"/>
              <a:t>th</a:t>
            </a:r>
            <a:r>
              <a:rPr lang="en-US" dirty="0" smtClean="0"/>
              <a:t> Priority)</a:t>
            </a:r>
          </a:p>
          <a:p>
            <a:pPr lvl="1">
              <a:buFont typeface="Wingdings" panose="05000000000000000000" pitchFamily="2" charset="2"/>
              <a:buChar char="Ø"/>
            </a:pPr>
            <a:r>
              <a:rPr lang="en-US" sz="1700" dirty="0" smtClean="0"/>
              <a:t>The </a:t>
            </a:r>
            <a:r>
              <a:rPr lang="en-US" sz="1700" dirty="0"/>
              <a:t>agency </a:t>
            </a:r>
            <a:r>
              <a:rPr lang="en-US" sz="1700" dirty="0" smtClean="0"/>
              <a:t>requests </a:t>
            </a:r>
            <a:r>
              <a:rPr lang="en-US" sz="1700" dirty="0"/>
              <a:t>to hire five FTEs to administer the Roads Bill program with estimated personnel expenditures of $221,027 per year </a:t>
            </a:r>
            <a:r>
              <a:rPr lang="en-US" sz="1700" dirty="0" smtClean="0"/>
              <a:t>(including </a:t>
            </a:r>
            <a:r>
              <a:rPr lang="en-US" sz="1700" dirty="0"/>
              <a:t>fringe </a:t>
            </a:r>
            <a:r>
              <a:rPr lang="en-US" sz="1700" dirty="0" smtClean="0"/>
              <a:t>benefits). </a:t>
            </a:r>
          </a:p>
          <a:p>
            <a:pPr lvl="1">
              <a:buFont typeface="Wingdings" panose="05000000000000000000" pitchFamily="2" charset="2"/>
              <a:buChar char="Ø"/>
            </a:pPr>
            <a:r>
              <a:rPr lang="en-US" sz="1700" dirty="0" smtClean="0"/>
              <a:t>This </a:t>
            </a:r>
            <a:r>
              <a:rPr lang="en-US" sz="1700" dirty="0"/>
              <a:t>requirement was identified in the DMV’s finalized fiscal impact statement for </a:t>
            </a:r>
            <a:r>
              <a:rPr lang="en-US" sz="1700" dirty="0" smtClean="0"/>
              <a:t>the Roads Bill (H.3516).   In FY18, the revenues collected and distributed by the DMV increased by 85%. </a:t>
            </a:r>
            <a:endParaRPr lang="en-US" sz="1700" dirty="0"/>
          </a:p>
          <a:p>
            <a:r>
              <a:rPr lang="en-US" dirty="0"/>
              <a:t>Facilities Maintenance Trades </a:t>
            </a:r>
            <a:r>
              <a:rPr lang="en-US" dirty="0" smtClean="0"/>
              <a:t>Specialist – $266,400 (10</a:t>
            </a:r>
            <a:r>
              <a:rPr lang="en-US" baseline="30000" dirty="0" smtClean="0"/>
              <a:t>th</a:t>
            </a:r>
            <a:r>
              <a:rPr lang="en-US" dirty="0" smtClean="0"/>
              <a:t> priority)</a:t>
            </a:r>
          </a:p>
          <a:p>
            <a:pPr lvl="1">
              <a:buFont typeface="Wingdings" panose="05000000000000000000" pitchFamily="2" charset="2"/>
              <a:buChar char="Ø"/>
            </a:pPr>
            <a:r>
              <a:rPr lang="en-US" sz="1700" dirty="0" smtClean="0"/>
              <a:t>The DMV Facilities Management Department currently consists of 2 Trades Managers overseeing 5 Trades Specialists throughout the State.  Each Trades Specialist is responsible for 13 buildings to include all interior/exterior maintenance along with emergency issues. This request would provide the SCDMV with the ability to complete projects in a timely fashion and provide better maintenance and service to our Field Offices.  Cost </a:t>
            </a:r>
            <a:r>
              <a:rPr lang="en-US" sz="1700" dirty="0"/>
              <a:t>includes </a:t>
            </a:r>
            <a:r>
              <a:rPr lang="en-US" sz="1700" dirty="0" smtClean="0"/>
              <a:t>salaries, fringe</a:t>
            </a:r>
            <a:r>
              <a:rPr lang="en-US" sz="1700" dirty="0"/>
              <a:t>, cell phones, and leased vehicles</a:t>
            </a:r>
            <a:r>
              <a:rPr lang="en-US" sz="1700" dirty="0" smtClean="0"/>
              <a:t>.</a:t>
            </a:r>
          </a:p>
          <a:p>
            <a:r>
              <a:rPr lang="en-US" dirty="0" smtClean="0"/>
              <a:t>Increase Plate Replacement </a:t>
            </a:r>
            <a:r>
              <a:rPr lang="en-US" b="1" dirty="0" smtClean="0"/>
              <a:t>AUTHORITY ONLY </a:t>
            </a:r>
            <a:r>
              <a:rPr lang="en-US" dirty="0" smtClean="0"/>
              <a:t>- $300,000 (13</a:t>
            </a:r>
            <a:r>
              <a:rPr lang="en-US" baseline="30000" dirty="0" smtClean="0"/>
              <a:t>th</a:t>
            </a:r>
            <a:r>
              <a:rPr lang="en-US" dirty="0" smtClean="0"/>
              <a:t> Priority)</a:t>
            </a:r>
          </a:p>
          <a:p>
            <a:pPr lvl="1">
              <a:buFont typeface="Wingdings" panose="05000000000000000000" pitchFamily="2" charset="2"/>
              <a:buChar char="Ø"/>
            </a:pPr>
            <a:r>
              <a:rPr lang="en-US" sz="1700" dirty="0" smtClean="0"/>
              <a:t>DMV will experience a very </a:t>
            </a:r>
            <a:r>
              <a:rPr lang="en-US" sz="1700" dirty="0"/>
              <a:t>high volume of plates replaced during FY20. As such, DMV needs additional Earmarked Authority to facilitate the replacement</a:t>
            </a:r>
            <a:r>
              <a:rPr lang="en-US" sz="1700" dirty="0" smtClean="0"/>
              <a:t>.</a:t>
            </a:r>
          </a:p>
          <a:p>
            <a:pPr lvl="1">
              <a:buFont typeface="Wingdings" panose="05000000000000000000" pitchFamily="2" charset="2"/>
              <a:buChar char="Ø"/>
            </a:pPr>
            <a:r>
              <a:rPr lang="en-US" sz="1700" dirty="0"/>
              <a:t>Funded by $2 of each registration fee (for certain vehicle types).</a:t>
            </a:r>
            <a:r>
              <a:rPr lang="en-US" sz="1700" dirty="0" smtClean="0"/>
              <a:t>  </a:t>
            </a:r>
          </a:p>
          <a:p>
            <a:pPr>
              <a:buFont typeface="Wingdings" panose="05000000000000000000" pitchFamily="2" charset="2"/>
              <a:buChar char="Ø"/>
            </a:pPr>
            <a:endParaRPr lang="en-US" sz="2100" dirty="0" smtClean="0"/>
          </a:p>
          <a:p>
            <a:endParaRPr lang="en-US" dirty="0" smtClean="0"/>
          </a:p>
          <a:p>
            <a:endParaRPr lang="en-US" dirty="0"/>
          </a:p>
        </p:txBody>
      </p:sp>
    </p:spTree>
    <p:extLst>
      <p:ext uri="{BB962C8B-B14F-4D97-AF65-F5344CB8AC3E}">
        <p14:creationId xmlns:p14="http://schemas.microsoft.com/office/powerpoint/2010/main" val="2720661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Non-Recurring Budget Requests</a:t>
            </a:r>
          </a:p>
        </p:txBody>
      </p:sp>
      <p:sp>
        <p:nvSpPr>
          <p:cNvPr id="3" name="Content Placeholder 2"/>
          <p:cNvSpPr>
            <a:spLocks noGrp="1"/>
          </p:cNvSpPr>
          <p:nvPr>
            <p:ph idx="1"/>
          </p:nvPr>
        </p:nvSpPr>
        <p:spPr/>
        <p:txBody>
          <a:bodyPr>
            <a:normAutofit/>
          </a:bodyPr>
          <a:lstStyle/>
          <a:p>
            <a:r>
              <a:rPr lang="en-US" dirty="0" smtClean="0"/>
              <a:t>Real ID – $5,089,920 (1</a:t>
            </a:r>
            <a:r>
              <a:rPr lang="en-US" baseline="30000" dirty="0" smtClean="0"/>
              <a:t>st</a:t>
            </a:r>
            <a:r>
              <a:rPr lang="en-US" dirty="0" smtClean="0"/>
              <a:t> Priority)</a:t>
            </a:r>
          </a:p>
          <a:p>
            <a:pPr lvl="1">
              <a:buFont typeface="Wingdings" panose="05000000000000000000" pitchFamily="2" charset="2"/>
              <a:buChar char="Ø"/>
            </a:pPr>
            <a:r>
              <a:rPr lang="en-US" sz="1400" dirty="0"/>
              <a:t>This will be the final year of Real ID implementation.  DMV expects a high </a:t>
            </a:r>
            <a:r>
              <a:rPr lang="en-US" sz="1400" dirty="0" smtClean="0"/>
              <a:t>volume </a:t>
            </a:r>
            <a:r>
              <a:rPr lang="en-US" sz="1400" dirty="0"/>
              <a:t>of </a:t>
            </a:r>
            <a:r>
              <a:rPr lang="en-US" sz="1400" dirty="0" smtClean="0"/>
              <a:t>citizens visiting our Field Offices for </a:t>
            </a:r>
            <a:r>
              <a:rPr lang="en-US" sz="1400" dirty="0"/>
              <a:t>Real ID’s as the federal deadline arrives October 1, 2020</a:t>
            </a:r>
            <a:r>
              <a:rPr lang="en-US" sz="1400" dirty="0" smtClean="0"/>
              <a:t>.</a:t>
            </a:r>
          </a:p>
          <a:p>
            <a:pPr lvl="1">
              <a:buFont typeface="Wingdings" panose="05000000000000000000" pitchFamily="2" charset="2"/>
              <a:buChar char="Ø"/>
            </a:pPr>
            <a:r>
              <a:rPr lang="en-US" sz="1400" dirty="0" smtClean="0"/>
              <a:t>Cost includes our current Real ID temporary staffing and Saturday overtime required to manage high customer volume expected prior to the federal deadline.</a:t>
            </a:r>
            <a:endParaRPr lang="en-US" dirty="0"/>
          </a:p>
          <a:p>
            <a:r>
              <a:rPr lang="en-US" dirty="0" smtClean="0"/>
              <a:t>End-to-End Encryption - $400,000 (3</a:t>
            </a:r>
            <a:r>
              <a:rPr lang="en-US" baseline="30000" dirty="0" smtClean="0"/>
              <a:t>rd</a:t>
            </a:r>
            <a:r>
              <a:rPr lang="en-US" dirty="0" smtClean="0"/>
              <a:t> Priority)</a:t>
            </a:r>
          </a:p>
          <a:p>
            <a:pPr lvl="1">
              <a:buFont typeface="Wingdings" panose="05000000000000000000" pitchFamily="2" charset="2"/>
              <a:buChar char="Ø"/>
            </a:pPr>
            <a:r>
              <a:rPr lang="en-US" sz="1400" dirty="0" smtClean="0"/>
              <a:t>The SSA Security Compliance Audit required DMV to </a:t>
            </a:r>
            <a:r>
              <a:rPr lang="en-US" sz="1400" dirty="0"/>
              <a:t>provide end-to-end encryption from our field offices to our data center. </a:t>
            </a:r>
            <a:r>
              <a:rPr lang="en-US" sz="1400" dirty="0" smtClean="0"/>
              <a:t> DMV does not currently </a:t>
            </a:r>
            <a:r>
              <a:rPr lang="en-US" sz="1400" dirty="0"/>
              <a:t>have this capability</a:t>
            </a:r>
            <a:r>
              <a:rPr lang="en-US" sz="1400" dirty="0" smtClean="0"/>
              <a:t>.</a:t>
            </a:r>
            <a:endParaRPr lang="en-US" dirty="0"/>
          </a:p>
          <a:p>
            <a:r>
              <a:rPr lang="en-US" dirty="0" smtClean="0"/>
              <a:t>Business Continuity Plan - $170,000 (5</a:t>
            </a:r>
            <a:r>
              <a:rPr lang="en-US" baseline="30000" dirty="0" smtClean="0"/>
              <a:t>th</a:t>
            </a:r>
            <a:r>
              <a:rPr lang="en-US" dirty="0" smtClean="0"/>
              <a:t> Priority)</a:t>
            </a:r>
          </a:p>
          <a:p>
            <a:pPr lvl="1" algn="just">
              <a:buFont typeface="Wingdings" panose="05000000000000000000" pitchFamily="2" charset="2"/>
              <a:buChar char="Ø"/>
            </a:pPr>
            <a:r>
              <a:rPr lang="en-US" sz="1400" dirty="0" smtClean="0"/>
              <a:t>DMV must </a:t>
            </a:r>
            <a:r>
              <a:rPr lang="en-US" sz="1400" dirty="0"/>
              <a:t>develop an executable business continuity plan in </a:t>
            </a:r>
            <a:r>
              <a:rPr lang="en-US" sz="1400" dirty="0" smtClean="0"/>
              <a:t>case </a:t>
            </a:r>
            <a:r>
              <a:rPr lang="en-US" sz="1400" dirty="0"/>
              <a:t>of a catastrophic event</a:t>
            </a:r>
            <a:r>
              <a:rPr lang="en-US" sz="1400" dirty="0" smtClean="0"/>
              <a:t>. </a:t>
            </a:r>
            <a:r>
              <a:rPr lang="en-US" sz="1400" dirty="0"/>
              <a:t>DMV relies completely on our Phoenix System and IT </a:t>
            </a:r>
            <a:r>
              <a:rPr lang="en-US" sz="1400" dirty="0" smtClean="0"/>
              <a:t>infrastructure to operate our agency.  </a:t>
            </a:r>
            <a:r>
              <a:rPr lang="en-US" sz="1400" dirty="0"/>
              <a:t>In accordance with the Governor’s Statewide IT Strategic Plan, we are attempting to expand our ability to recover in the event of </a:t>
            </a:r>
            <a:r>
              <a:rPr lang="en-US" sz="1400" dirty="0" smtClean="0"/>
              <a:t>a disaster </a:t>
            </a:r>
            <a:r>
              <a:rPr lang="en-US" sz="1400" dirty="0"/>
              <a:t>directly impacting our IT systems.  While we have the ability to recover data, we do not currently </a:t>
            </a:r>
            <a:r>
              <a:rPr lang="en-US" sz="1400" dirty="0" smtClean="0"/>
              <a:t>possess, </a:t>
            </a:r>
            <a:r>
              <a:rPr lang="en-US" sz="1400" dirty="0"/>
              <a:t>nor have the resident </a:t>
            </a:r>
            <a:r>
              <a:rPr lang="en-US" sz="1400" dirty="0" smtClean="0"/>
              <a:t>expertise, </a:t>
            </a:r>
            <a:r>
              <a:rPr lang="en-US" sz="1400" dirty="0"/>
              <a:t>to develop a comprehensive business continuity plan with associated Business Impact Analysis. </a:t>
            </a:r>
          </a:p>
          <a:p>
            <a:pPr>
              <a:buFont typeface="Wingdings" panose="05000000000000000000" pitchFamily="2" charset="2"/>
              <a:buChar char="Ø"/>
            </a:pPr>
            <a:endParaRPr lang="en-US" dirty="0" smtClean="0"/>
          </a:p>
          <a:p>
            <a:endParaRPr lang="en-US" dirty="0"/>
          </a:p>
        </p:txBody>
      </p:sp>
    </p:spTree>
    <p:extLst>
      <p:ext uri="{BB962C8B-B14F-4D97-AF65-F5344CB8AC3E}">
        <p14:creationId xmlns:p14="http://schemas.microsoft.com/office/powerpoint/2010/main" val="2319841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Non-Recurring Budget </a:t>
            </a:r>
            <a:r>
              <a:rPr lang="en-US" dirty="0" smtClean="0"/>
              <a:t>Requests - Continued</a:t>
            </a:r>
            <a:endParaRPr lang="en-US" dirty="0"/>
          </a:p>
        </p:txBody>
      </p:sp>
      <p:sp>
        <p:nvSpPr>
          <p:cNvPr id="3" name="Content Placeholder 2"/>
          <p:cNvSpPr>
            <a:spLocks noGrp="1"/>
          </p:cNvSpPr>
          <p:nvPr>
            <p:ph idx="1"/>
          </p:nvPr>
        </p:nvSpPr>
        <p:spPr/>
        <p:txBody>
          <a:bodyPr>
            <a:normAutofit/>
          </a:bodyPr>
          <a:lstStyle/>
          <a:p>
            <a:r>
              <a:rPr lang="en-US" dirty="0"/>
              <a:t>Modular Furniture for Two New Leased Buildings - $</a:t>
            </a:r>
            <a:r>
              <a:rPr lang="en-US" dirty="0" smtClean="0"/>
              <a:t>180,000 (7</a:t>
            </a:r>
            <a:r>
              <a:rPr lang="en-US" baseline="30000" dirty="0" smtClean="0"/>
              <a:t>th</a:t>
            </a:r>
            <a:r>
              <a:rPr lang="en-US" dirty="0" smtClean="0"/>
              <a:t> Priority)</a:t>
            </a:r>
          </a:p>
          <a:p>
            <a:pPr lvl="1" algn="just">
              <a:buFont typeface="Wingdings" panose="05000000000000000000" pitchFamily="2" charset="2"/>
              <a:buChar char="Ø"/>
            </a:pPr>
            <a:r>
              <a:rPr lang="en-US" sz="1400" dirty="0"/>
              <a:t>Due to a </a:t>
            </a:r>
            <a:r>
              <a:rPr lang="en-US" sz="1400" dirty="0" smtClean="0"/>
              <a:t>different </a:t>
            </a:r>
            <a:r>
              <a:rPr lang="en-US" sz="1400" dirty="0"/>
              <a:t>design/layout of the new office locations in the Greenville and </a:t>
            </a:r>
            <a:r>
              <a:rPr lang="en-US" sz="1400" dirty="0" smtClean="0"/>
              <a:t>Moncks </a:t>
            </a:r>
            <a:r>
              <a:rPr lang="en-US" sz="1400" dirty="0"/>
              <a:t>Corner leased buildings, DMV must procure new modular furniture, as our current furniture will not physically fit into the new </a:t>
            </a:r>
            <a:r>
              <a:rPr lang="en-US" sz="1400" dirty="0" smtClean="0"/>
              <a:t>workspaces.  </a:t>
            </a:r>
            <a:endParaRPr lang="en-US" dirty="0"/>
          </a:p>
          <a:p>
            <a:r>
              <a:rPr lang="en-US" dirty="0" smtClean="0"/>
              <a:t>Orthorators (Vision Testers) - $94,000 (11</a:t>
            </a:r>
            <a:r>
              <a:rPr lang="en-US" baseline="30000" dirty="0" smtClean="0"/>
              <a:t>th</a:t>
            </a:r>
            <a:r>
              <a:rPr lang="en-US" dirty="0" smtClean="0"/>
              <a:t> Priority)</a:t>
            </a:r>
          </a:p>
          <a:p>
            <a:pPr lvl="1" algn="just">
              <a:buFont typeface="Wingdings" panose="05000000000000000000" pitchFamily="2" charset="2"/>
              <a:buChar char="Ø"/>
            </a:pPr>
            <a:r>
              <a:rPr lang="en-US" sz="1400" dirty="0"/>
              <a:t>When the SC Code of </a:t>
            </a:r>
            <a:r>
              <a:rPr lang="en-US" sz="1400" dirty="0" smtClean="0"/>
              <a:t>Laws </a:t>
            </a:r>
            <a:r>
              <a:rPr lang="en-US" sz="1400" dirty="0"/>
              <a:t>eliminated vision-testing requirements for license renewals, DMV discontinued replacing faulty orthorators in our Field Offices and instead had our Customer Service Representatives share </a:t>
            </a:r>
            <a:r>
              <a:rPr lang="en-US" sz="1400" dirty="0" smtClean="0"/>
              <a:t>devices. </a:t>
            </a:r>
            <a:r>
              <a:rPr lang="en-US" sz="1400" dirty="0"/>
              <a:t>With the reinstatement of vision testing requirements in 2020 for all licenses (as directed in law), DMV must purchase 135 orthorators to replace machines that are no longer </a:t>
            </a:r>
            <a:r>
              <a:rPr lang="en-US" sz="1400" dirty="0" smtClean="0"/>
              <a:t>operational. </a:t>
            </a:r>
            <a:endParaRPr lang="en-US" dirty="0"/>
          </a:p>
          <a:p>
            <a:r>
              <a:rPr lang="en-US" dirty="0" smtClean="0"/>
              <a:t>Quality Analytics for Call Center - $50,000 (12</a:t>
            </a:r>
            <a:r>
              <a:rPr lang="en-US" baseline="30000" dirty="0" smtClean="0"/>
              <a:t>th</a:t>
            </a:r>
            <a:r>
              <a:rPr lang="en-US" dirty="0" smtClean="0"/>
              <a:t> Priority)</a:t>
            </a:r>
          </a:p>
          <a:p>
            <a:pPr lvl="1" algn="just">
              <a:buFont typeface="Wingdings" panose="05000000000000000000" pitchFamily="2" charset="2"/>
              <a:buChar char="Ø"/>
            </a:pPr>
            <a:r>
              <a:rPr lang="en-US" sz="1400" dirty="0" smtClean="0"/>
              <a:t>This request will </a:t>
            </a:r>
            <a:r>
              <a:rPr lang="en-US" sz="1400" dirty="0"/>
              <a:t>provide DMV’s Contact Center with a speech analytics </a:t>
            </a:r>
            <a:r>
              <a:rPr lang="en-US" sz="1400" dirty="0" smtClean="0"/>
              <a:t>product that </a:t>
            </a:r>
            <a:r>
              <a:rPr lang="en-US" sz="1400" dirty="0"/>
              <a:t>will enhance the DMV call center experience for our </a:t>
            </a:r>
            <a:r>
              <a:rPr lang="en-US" sz="1400" dirty="0" smtClean="0"/>
              <a:t>customers </a:t>
            </a:r>
            <a:r>
              <a:rPr lang="en-US" sz="1400" dirty="0"/>
              <a:t>and increase call center efficiency. This </a:t>
            </a:r>
            <a:r>
              <a:rPr lang="en-US" sz="1400" dirty="0" smtClean="0"/>
              <a:t>product recognizes </a:t>
            </a:r>
            <a:r>
              <a:rPr lang="en-US" sz="1400" dirty="0"/>
              <a:t>key </a:t>
            </a:r>
            <a:r>
              <a:rPr lang="en-US" sz="1400" dirty="0" smtClean="0"/>
              <a:t>words and </a:t>
            </a:r>
            <a:r>
              <a:rPr lang="en-US" sz="1400" dirty="0"/>
              <a:t>voice volume </a:t>
            </a:r>
            <a:r>
              <a:rPr lang="en-US" sz="1400" dirty="0" smtClean="0"/>
              <a:t>changes, then utilizes programming analytics </a:t>
            </a:r>
            <a:r>
              <a:rPr lang="en-US" sz="1400" dirty="0"/>
              <a:t>to </a:t>
            </a:r>
            <a:r>
              <a:rPr lang="en-US" sz="1400" dirty="0" smtClean="0"/>
              <a:t>identify customer calls needing review.  Our current system reviews call randomly.  Quality analytics </a:t>
            </a:r>
            <a:r>
              <a:rPr lang="en-US" sz="1400" dirty="0"/>
              <a:t>will aid in training and </a:t>
            </a:r>
            <a:r>
              <a:rPr lang="en-US" sz="1400" dirty="0" smtClean="0"/>
              <a:t>help DMV provide better </a:t>
            </a:r>
            <a:r>
              <a:rPr lang="en-US" sz="1400" dirty="0"/>
              <a:t>customer </a:t>
            </a:r>
            <a:r>
              <a:rPr lang="en-US" sz="1400" dirty="0" smtClean="0"/>
              <a:t>service.</a:t>
            </a:r>
            <a:endParaRPr lang="en-US" sz="1400" dirty="0"/>
          </a:p>
        </p:txBody>
      </p:sp>
    </p:spTree>
    <p:extLst>
      <p:ext uri="{BB962C8B-B14F-4D97-AF65-F5344CB8AC3E}">
        <p14:creationId xmlns:p14="http://schemas.microsoft.com/office/powerpoint/2010/main" val="10733547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3281</TotalTime>
  <Words>2240</Words>
  <Application>Microsoft Office PowerPoint</Application>
  <PresentationFormat>Widescreen</PresentationFormat>
  <Paragraphs>108</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Wingdings</vt:lpstr>
      <vt:lpstr>Office Theme</vt:lpstr>
      <vt:lpstr>South Carolina Department of Motor Vehicles</vt:lpstr>
      <vt:lpstr>Agency Attendees</vt:lpstr>
      <vt:lpstr>Agency Information</vt:lpstr>
      <vt:lpstr>Accountability Report Highlights</vt:lpstr>
      <vt:lpstr>Current Year “New” Funding</vt:lpstr>
      <vt:lpstr>Recurring Budget Requests</vt:lpstr>
      <vt:lpstr>Recurring Budget Requests- Continued</vt:lpstr>
      <vt:lpstr>Non-Recurring Budget Requests</vt:lpstr>
      <vt:lpstr>Non-Recurring Budget Requests - Continued</vt:lpstr>
      <vt:lpstr>Capital Budget Requests</vt:lpstr>
      <vt:lpstr>Proviso Requests</vt:lpstr>
      <vt:lpstr>Cost Savings</vt:lpstr>
      <vt:lpstr>Reducing Cost and Burden to Businesses and Citizens</vt:lpstr>
      <vt:lpstr>Reducing Cost and Burden to Businesses and Citizens</vt:lpstr>
      <vt:lpstr>Wrap-up</vt:lpstr>
    </vt:vector>
  </TitlesOfParts>
  <Company>SC Division of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Agency Name</dc:title>
  <dc:creator>Quick, Elizabeth</dc:creator>
  <cp:lastModifiedBy>Michael Jackson</cp:lastModifiedBy>
  <cp:revision>171</cp:revision>
  <cp:lastPrinted>2018-10-25T15:25:18Z</cp:lastPrinted>
  <dcterms:created xsi:type="dcterms:W3CDTF">2016-09-08T14:44:17Z</dcterms:created>
  <dcterms:modified xsi:type="dcterms:W3CDTF">2019-01-16T17:04:13Z</dcterms:modified>
</cp:coreProperties>
</file>